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6" r:id="rId3"/>
    <p:sldId id="259" r:id="rId4"/>
    <p:sldId id="294" r:id="rId5"/>
    <p:sldId id="295" r:id="rId6"/>
    <p:sldId id="258" r:id="rId7"/>
    <p:sldId id="260" r:id="rId8"/>
    <p:sldId id="303" r:id="rId9"/>
    <p:sldId id="261" r:id="rId10"/>
    <p:sldId id="263" r:id="rId11"/>
    <p:sldId id="308" r:id="rId12"/>
    <p:sldId id="264" r:id="rId13"/>
    <p:sldId id="265" r:id="rId14"/>
    <p:sldId id="305" r:id="rId15"/>
    <p:sldId id="306" r:id="rId16"/>
    <p:sldId id="266" r:id="rId17"/>
    <p:sldId id="267" r:id="rId18"/>
    <p:sldId id="301" r:id="rId19"/>
    <p:sldId id="268" r:id="rId20"/>
    <p:sldId id="271" r:id="rId21"/>
    <p:sldId id="272" r:id="rId22"/>
    <p:sldId id="273" r:id="rId23"/>
    <p:sldId id="274" r:id="rId24"/>
    <p:sldId id="275" r:id="rId25"/>
    <p:sldId id="279" r:id="rId26"/>
    <p:sldId id="280" r:id="rId27"/>
    <p:sldId id="281" r:id="rId28"/>
    <p:sldId id="285" r:id="rId29"/>
    <p:sldId id="293" r:id="rId30"/>
  </p:sldIdLst>
  <p:sldSz cx="9144000" cy="6858000" type="screen4x3"/>
  <p:notesSz cx="6819900" cy="9931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8"/>
    <p:restoredTop sz="94706"/>
  </p:normalViewPr>
  <p:slideViewPr>
    <p:cSldViewPr>
      <p:cViewPr varScale="1">
        <p:scale>
          <a:sx n="110" d="100"/>
          <a:sy n="110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62276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035AD17-3F0A-4FAB-B9A9-E8008263BA55}" type="datetime1">
              <a:rPr lang="tr-TR" smtClean="0"/>
              <a:t>4.2.2021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62276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4DB7664D-FC42-4EF0-9BBE-F14F915A97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5460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62276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CA0D265-36EB-4111-8B8C-9D6ECD667BDC}" type="datetime1">
              <a:rPr lang="tr-TR" smtClean="0"/>
              <a:t>4.2.2021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1674" y="4718216"/>
            <a:ext cx="5456557" cy="446912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62276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85236F0-AAC9-4BAC-9E81-5EE0776FA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6666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47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Bu yıl tahmini rakam 100 </a:t>
            </a:r>
            <a:r>
              <a:rPr lang="tr-TR" dirty="0" err="1"/>
              <a:t>tl</a:t>
            </a:r>
            <a:r>
              <a:rPr lang="tr-TR" dirty="0"/>
              <a:t> civarlarında</a:t>
            </a:r>
          </a:p>
        </p:txBody>
      </p:sp>
    </p:spTree>
    <p:extLst>
      <p:ext uri="{BB962C8B-B14F-4D97-AF65-F5344CB8AC3E}">
        <p14:creationId xmlns:p14="http://schemas.microsoft.com/office/powerpoint/2010/main" val="134652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3BAD55D0-C4BB-9B48-B000-57468E296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933"/>
            <a:ext cx="9144000" cy="1321594"/>
          </a:xfrm>
          <a:prstGeom prst="rect">
            <a:avLst/>
          </a:prstGeom>
        </p:spPr>
      </p:pic>
      <p:sp>
        <p:nvSpPr>
          <p:cNvPr id="8" name="Başlık 1">
            <a:extLst>
              <a:ext uri="{FF2B5EF4-FFF2-40B4-BE49-F238E27FC236}">
                <a16:creationId xmlns:a16="http://schemas.microsoft.com/office/drawing/2014/main" xmlns="" id="{CD94929F-7B07-814C-BA8A-2E4391C0A6A9}"/>
              </a:ext>
            </a:extLst>
          </p:cNvPr>
          <p:cNvSpPr txBox="1">
            <a:spLocks/>
          </p:cNvSpPr>
          <p:nvPr userDrawn="1"/>
        </p:nvSpPr>
        <p:spPr>
          <a:xfrm>
            <a:off x="4860032" y="569018"/>
            <a:ext cx="4892080" cy="61883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  <a:cs typeface="Times New Roman" panose="02020603050405020304" pitchFamily="18" charset="0"/>
              </a:rPr>
              <a:t>SIKÇA SORULAN SORULAR</a:t>
            </a:r>
          </a:p>
        </p:txBody>
      </p:sp>
    </p:spTree>
    <p:extLst>
      <p:ext uri="{BB962C8B-B14F-4D97-AF65-F5344CB8AC3E}">
        <p14:creationId xmlns:p14="http://schemas.microsoft.com/office/powerpoint/2010/main" val="16373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95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8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44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33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88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83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99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5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8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78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5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is.osym.gov.t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latin typeface="Arial Narrow" pitchFamily="34" charset="0"/>
                <a:cs typeface="Times New Roman" panose="02020603050405020304" pitchFamily="18" charset="0"/>
              </a:rPr>
              <a:t>Sınav başvurumu nerelerden yapabilirim?</a:t>
            </a:r>
          </a:p>
          <a:p>
            <a:pPr algn="just"/>
            <a:endParaRPr lang="tr-TR" b="1" dirty="0"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Adaylar başvurularını elektronik ortamda ÖSYM Başvuru Merkezleri aracılığıyla veya bireysel olarak internet aracılığıyla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  <a:hlinkClick r:id="rId3"/>
              </a:rPr>
              <a:t>http://ais.osym.gov.tr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veya ÖSYM mobil uygulamaları aracılığıyla yapabileceklerdir.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58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1999 Yılı ve öncesinde doğmuş kişiler Harp Okulları/ </a:t>
            </a:r>
            <a:r>
              <a:rPr lang="tr-TR" b="1" dirty="0" err="1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Asb.Meslek</a:t>
            </a:r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Yüksekokullarına başvurabilir mi?</a:t>
            </a:r>
          </a:p>
          <a:p>
            <a:pPr marL="0" lvl="0" indent="0" algn="just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1999 yılı ve  öncesi doğan adaylar Harp Okulları/ </a:t>
            </a:r>
            <a:r>
              <a:rPr lang="tr-TR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Asb.Meslek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Yüksekokullarına başvuruları sistem tarafından engellenecektir.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52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2000 Yılı doğumlu kişiler Harp Okullarına başvurulabilir mi?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2000 yılı doğumlu adaylar Harp Okullarına başvuramazlar.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59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2018 yılı ve öncesinde lise ve dengi okullardan mezun olan kişiler Milli Savunma Üniversitesi’ne başvurabilir mi?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Lise ve dengi okullardan 2018 yılı ve öncesi mezun olan kişilerin başvurusu (yaş kriterleri uysa dahi) sistem tarafından engellenecektir. </a:t>
            </a:r>
          </a:p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475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2021 Yılında lise ve dengi okullardan mezun olacak kişiler MSÜ’ne başvurabilirler mi?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Başvurabilirler ancak lise ve dengi okullarda öğrenciliği devam eden adayların 2021 yılında Harp Okulu ve </a:t>
            </a:r>
            <a:r>
              <a:rPr lang="tr-TR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Asb.MYO’nun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 kesin kayıt işlemlerinin son tarihine kadar mezun olmaları gerekmektedir.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918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Evliyim/Nişanlıyım/Eşimden ayrıldım, askeri öğrenci olabilir miyim?</a:t>
            </a:r>
          </a:p>
          <a:p>
            <a:pPr marL="0" indent="0" algn="just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Başvuru ve Giriş koşullarımızda  «Nişanlı, evli, dul, hamile, çocuklu olmamak veya herhangi bir kadınla veya erkekle nikâhsız olarak birlikte yaşamamak» ifadesi yer almaktadır.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13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Şu anda üniversitede okuyorum MSÜ’ne girmek için tekrar sınava girmeli miyim?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MSÜ Sınavları yalnızca uygulanacakları yıl için geçerlidirler. Tekrar sınava girmeniz gereklidir.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72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88840"/>
            <a:ext cx="828092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Milli Savunma Üniversitesi’ne başvurabilmek için hangi lise türlerinden mezun olmak gerekir?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Herhangi bir lise ve dengi okuldan mezun olan/olacak adaylar MSÜ’ne başvurabilir.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635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96044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Milli Savunma Üniversitesi’nde okuyabilmek için YKS-TYT ve YKS-AYT oturumlarına katılmak zorunlu mudur?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Asb.MYO için YKS-TYT ve Harp Okulu için YKS-TYT ile YKS-AYT oturumlarına katılmak zorunludur. Bir önceki yıldaki YKS-TYT puanını kullanmak isteyen adaylarla ilgili açıklama bir sonraki soruda yer almaktadır.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380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96044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Milli Savunma Üniversitesi’nde okuyabilmek için bir önceki yıl almış olduğum YKS-TYT puanımı kullanabilir miyim?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2020-YKS-TYT puanı 200 ve üzerinde olan adayların, bahse konu puanları geçerlidir. Ancak adaylar MSB ile MSÜ’ </a:t>
            </a:r>
            <a:r>
              <a:rPr lang="tr-TR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nin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öğrenci yerleştirme işlemleri için taban puan belirleyeceğini göz önünde bulundurmalıdır. 2020-YKS-TYT puanını kullanmak isteyen adayların YKS başvuru sürecinde bu yönde başvuru ve ödeme yapmaları gerekmektedir.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03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2021-MSÜ ‘‘Askeri Öğrenci Aday Belirleme Sınavına’’ hangi illerde katılabilirim?</a:t>
            </a:r>
            <a:endParaRPr lang="tr-TR" b="1" dirty="0">
              <a:solidFill>
                <a:prstClr val="black">
                  <a:tint val="7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Adaylar sınav merkezi tercihi olarak kendi adres ilini tercih edebileceklerdir. Bunun dışında bir tercihte bulunulamayacaklardır.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70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Sınav başvuru  ücreti ne kadardır?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Sınav başvuru ücreti 110 TL’dir.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796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Harp Okulu ve/veya Asb.MYO Seçim aşamalarına katılarak bu aşamaların herhangi birinden Elenmek/Ayrılmak diğer Yükseköğretim Kurumlarına başvurmaya engel oluşturur mu?</a:t>
            </a:r>
          </a:p>
          <a:p>
            <a:pPr marL="0" lvl="0" indent="0" algn="just">
              <a:buNone/>
            </a:pPr>
            <a:endParaRPr lang="tr-TR" b="1" dirty="0">
              <a:solidFill>
                <a:prstClr val="black">
                  <a:tint val="7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Adayların Diğer Yükseköğretim Kurumlarına Başvurma Hakları Devam Edecektir.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072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tr-TR" sz="3500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MSÜ’ne çağrı ve kesin kayıt işlemleri için Şehit-Gazi Çocuklarına özel bir kontenjan ayrılır mı?</a:t>
            </a:r>
          </a:p>
          <a:p>
            <a:endParaRPr lang="tr-TR" b="1" dirty="0">
              <a:solidFill>
                <a:prstClr val="black">
                  <a:tint val="7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Şehit ve gazi çocuklarının 2’nci seçim aşamalarına çağrılmasıyla ilgili olarak; 2021-MSÜ sınavında belirlenecek “Seçim Aşamaları Çağrı Taban Puanının” %90’nını alanlar, ikinci seçim aşamalarına çağırılacaktır</a:t>
            </a:r>
          </a:p>
          <a:p>
            <a:pPr marL="0" lvl="0" indent="0" algn="just">
              <a:buNone/>
            </a:pPr>
            <a:r>
              <a:rPr lang="tr-TR" sz="21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Seçim aşamalarında başarılı olan şehit ve gazi çocukları, yerleştirme için Astsubay Meslek Yüksekokulları için 2021-YKS </a:t>
            </a:r>
            <a:r>
              <a:rPr lang="tr-TR" sz="2100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TYT’den</a:t>
            </a:r>
            <a:r>
              <a:rPr lang="tr-TR" sz="21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, Harp Okulları için 2021 YKS Sayısal/Eşit </a:t>
            </a:r>
            <a:r>
              <a:rPr lang="tr-TR" sz="2100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Ağırlık’tan</a:t>
            </a:r>
            <a:r>
              <a:rPr lang="tr-TR" sz="21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Milli Savunma Bakanlığı tarafından belirlenecek taban puanın %90’ını almış olmak şartıyla kendi aralarında sıralanarak kontenjanın %5’i kadarı okullara kayıt yaptırma hakkını elde ederler. Kendi puanı ile okula kayıt yaptırma hakkını elde eden adaylar % 5’lik kontenjanın dışında tutulurlar.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746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2420888"/>
            <a:ext cx="8280920" cy="2520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Şehit-Gazi Çocukları kapsamına kimler girer?</a:t>
            </a:r>
          </a:p>
          <a:p>
            <a:endParaRPr lang="tr-TR" sz="20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Şehit-Gazi Çocukları kapsamına yalnızca öz annesi veya babası şehit-gazi olanlar girer.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425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Kılavuzda belirtilen tarihlerde tercihlerini yapmayan adaylar 2’nci Seçim Aşamalarına Çağrılırlar mı?</a:t>
            </a:r>
          </a:p>
          <a:p>
            <a:pPr marL="0" indent="0">
              <a:buNone/>
            </a:pPr>
            <a:endParaRPr lang="tr-TR" sz="20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Belirtilen tarihlerde tercih işlemlerini yapmayan adaylar hiçbir şekilde 2’nci Seçim Aşamalarına çağrılmayacaktır.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127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2204864"/>
            <a:ext cx="8280920" cy="345638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Franklin Gothic Medium" pitchFamily="34" charset="0"/>
                <a:cs typeface="Times New Roman" panose="02020603050405020304" pitchFamily="18" charset="0"/>
              </a:rPr>
              <a:t>Vücudunda dövme veya yara izi olan kişiler Askeri Öğrenci olabilir mi?</a:t>
            </a:r>
          </a:p>
          <a:p>
            <a:pPr marL="0" indent="0">
              <a:buNone/>
            </a:pPr>
            <a:endParaRPr lang="tr-TR" sz="2000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Bu konuda ayrıntılı bilgi için TSK, Jandarma Genel Komutanlığı ve Sahil Güvenlik Komutanlığı Sağlık Yeteneği Yönetmeliği’nin tatuaj ve yara izi ile ilgili bölümünü inceleyiniz.</a:t>
            </a:r>
          </a:p>
          <a:p>
            <a:pPr marL="0" indent="0">
              <a:buNone/>
            </a:pPr>
            <a:endParaRPr lang="tr-TR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645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00808"/>
            <a:ext cx="8280920" cy="38164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Daha önce Askeri Okullardan çıkan/çıkarılan veya sivil okullardan çıkarılan öğrenciler MSÜ’nde okuyabilir mi?</a:t>
            </a:r>
          </a:p>
          <a:p>
            <a:pPr marL="0" lvl="0" indent="0">
              <a:buNone/>
            </a:pPr>
            <a:endParaRPr lang="tr-TR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tr-TR" sz="35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Başvuru ve Giriş koşullarımızda «Bir askeri okuldan çıkmış veya çıkarılmamış, sivil okullardan ise çıkarılmamış olmak» ifadesi yer almaktadır.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217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268760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04 Nisan 2021 Tarihinde yapılacak olan 2021-MSÜ Sınavının puanları yerleştirme işlemlerinde kullanılacak mı?</a:t>
            </a:r>
          </a:p>
          <a:p>
            <a:pPr marL="0" lvl="0" indent="0">
              <a:buNone/>
            </a:pPr>
            <a:endParaRPr lang="tr-TR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2021-MSÜ Sınavı Puanları yalnızca adayların 2’nci seçim aşamalarına çağrı işlemlerinde kullanılacaktır.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965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2276872"/>
            <a:ext cx="8280920" cy="30243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Okul disiplin cezaları MSÜ’de okumaya engel teşkil eder mi?</a:t>
            </a:r>
          </a:p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Giriş koşullarına engel teşkil eden  okuldan çıkarılma cezaları hariç okulda alınan disiplin cezaları  MSÜ’nde  okumaya engel teşkil etmez.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613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Aday Yerleştirme İşlemlerinde kullanılan 2021- YKS puan türlerine Ortaöğretim Başarı Puanı eklenecek midir?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 yerleştirme işlemlerinde 2021-YKS puan  türlerinin ortaöğretim başarı puanı eklenmemiş hali (HAM PUAN) kullanılacaktır.</a:t>
            </a:r>
          </a:p>
          <a:p>
            <a:pPr marL="0" lv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25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4716016" y="4509120"/>
            <a:ext cx="312239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000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Başarılar Dileriz…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89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Sınav başvurusunu internetten değil de sınav başvuru merkezlerinden yapan kişiler ilave bir ücret öderler mi?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Başvuru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merkezleri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tarafından başvuru işlemini yapan adaylardan ilave 10 TL başvuru hizmeti ücreti alınır.</a:t>
            </a:r>
          </a:p>
          <a:p>
            <a:pPr marL="0" lv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81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Sınav başvurumu geç başvuru tarihinde yaptığım takdirde ilave bir ücret öder miyim?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Geç başvuru tarihinde başvurusunu yapacak adaylar 165 TL  başvuru ücreti ödeyeceklerdir.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14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672408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5800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Sınav başvuru  ücretimi nerelerden yatırabilirim?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  Akbank’ın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Albaraka Türk Katılım Bankasının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Finansbank’ın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Kuveyt Türk Katılım Bankası’nın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Halkbank ATM, internet bankacılığı ve şubeler 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ING Bank’ın tüm şubeleri ve ATM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Vakıf Katılım Bankası’nın tüm şubeleri ve ATM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Ziraat Bankası sadece internet bankacılığı ve mobil bankacılık (Şubelerden ve ATM’den ücret yatırılmaz.)</a:t>
            </a:r>
          </a:p>
          <a:p>
            <a:pPr marL="90170" marR="17653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ea typeface="Calibri"/>
              <a:cs typeface="Times New Roman" panose="02020603050405020304" pitchFamily="18" charset="0"/>
            </a:endParaRPr>
          </a:p>
          <a:p>
            <a:pPr marL="90170" marR="17653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2600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Sınav ücreti, ÖSYM’nin internet sayfasında e-</a:t>
            </a:r>
            <a:r>
              <a:rPr lang="tr-TR" sz="2600" b="1" dirty="0" err="1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İŞLEMLER’de</a:t>
            </a:r>
            <a:r>
              <a:rPr lang="tr-TR" sz="2600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 yer alan “ÖDEMELER” alanından kredi kartı/banka kartı ile de yatırılabilecektir.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71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88840"/>
            <a:ext cx="828092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Belirtilen tarihlerde sınav ücretini yatırmayan kişiler sınava girebilir mi?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Kılavuzda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belirtilen başvuru tarihlerinde ve              geç başvuru tarihinde sınav ücretini yatırmayan kişiler sınava giremezler.</a:t>
            </a:r>
          </a:p>
          <a:p>
            <a:pPr marL="0" lv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75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556792"/>
            <a:ext cx="828092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prstClr val="black"/>
                </a:solidFill>
                <a:latin typeface="Franklin Gothic Medium" pitchFamily="34" charset="0"/>
                <a:cs typeface="Times New Roman" panose="02020603050405020304" pitchFamily="18" charset="0"/>
              </a:rPr>
              <a:t>Çifte vatandaşlığı olan bir kişi Milli Savunma Üniversitesi’ne başvurabilir mi?</a:t>
            </a:r>
          </a:p>
          <a:p>
            <a:endParaRPr lang="tr-TR" dirty="0">
              <a:solidFill>
                <a:prstClr val="black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Çifte vatandaşlığı olan bir kişi, Milli Savunma Üniversitesi’ne başvurabilir ancak </a:t>
            </a:r>
            <a:r>
              <a:rPr lang="tr-TR" dirty="0" err="1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Ho</a:t>
            </a:r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Asb.MYO’ndan</a:t>
            </a:r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 mezun olacakları tarihe kadar T.C. dışındaki vatandaşlıklarından vazgeçmelerinin gerekeceğini göz önünde bulundurmalıdırlar.</a:t>
            </a:r>
            <a:endParaRPr lang="tr-TR" dirty="0">
              <a:solidFill>
                <a:srgbClr val="C00000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63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556792"/>
            <a:ext cx="828092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>
                <a:solidFill>
                  <a:prstClr val="black"/>
                </a:solidFill>
                <a:latin typeface="Franklin Gothic Medium" pitchFamily="34" charset="0"/>
                <a:cs typeface="Times New Roman" panose="02020603050405020304" pitchFamily="18" charset="0"/>
              </a:rPr>
              <a:t>2021-MSÜ’yü başvurup aynı zamanda diğer (Polis Akademisi, Jandarma ve Sahil Güvenlik Akademisi vb.) sınavlara girebilir miyim?</a:t>
            </a:r>
          </a:p>
          <a:p>
            <a:endParaRPr lang="tr-TR" dirty="0">
              <a:solidFill>
                <a:prstClr val="black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2021-MSÜ’ye başvuru yapmak diğer sınavlara (Polislik Akademisi, Jandarma ve Sahil Güvenlik Akademisi vb.) girmeye engel teşkil etmemektedir.</a:t>
            </a:r>
            <a:endParaRPr lang="tr-TR" dirty="0">
              <a:solidFill>
                <a:srgbClr val="C00000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5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dirty="0">
              <a:solidFill>
                <a:prstClr val="black"/>
              </a:solidFill>
              <a:latin typeface="Franklin Gothic Medium" pitchFamily="34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</a:rPr>
              <a:t>Astsubay Meslek Yüksekokullarına kadın  adaylar başvurabilir mi?</a:t>
            </a:r>
          </a:p>
          <a:p>
            <a:pPr marL="0" lvl="0" indent="0" algn="just">
              <a:buNone/>
            </a:pPr>
            <a:endParaRPr lang="tr-TR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Kadın adaylar yalnızca Harp Okullarına başvurabilir.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solidFill>
                <a:srgbClr val="C00000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15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1080</Words>
  <Application>Microsoft Office PowerPoint</Application>
  <PresentationFormat>Ekran Gösterisi (4:3)</PresentationFormat>
  <Paragraphs>134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Windows User</cp:lastModifiedBy>
  <cp:revision>184</cp:revision>
  <cp:lastPrinted>2020-01-03T12:11:19Z</cp:lastPrinted>
  <dcterms:created xsi:type="dcterms:W3CDTF">2019-01-11T11:35:43Z</dcterms:created>
  <dcterms:modified xsi:type="dcterms:W3CDTF">2021-02-04T13:37:38Z</dcterms:modified>
</cp:coreProperties>
</file>